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76" r:id="rId2"/>
    <p:sldId id="344" r:id="rId3"/>
    <p:sldId id="257" r:id="rId4"/>
    <p:sldId id="336" r:id="rId5"/>
    <p:sldId id="261" r:id="rId6"/>
    <p:sldId id="288" r:id="rId7"/>
    <p:sldId id="269" r:id="rId8"/>
    <p:sldId id="339" r:id="rId9"/>
    <p:sldId id="341" r:id="rId10"/>
    <p:sldId id="348" r:id="rId11"/>
    <p:sldId id="354" r:id="rId12"/>
    <p:sldId id="356" r:id="rId13"/>
    <p:sldId id="259" r:id="rId14"/>
  </p:sldIdLst>
  <p:sldSz cx="9144000" cy="6858000" type="screen4x3"/>
  <p:notesSz cx="6794500" cy="99314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čkovičová" initials="R"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9900"/>
    <a:srgbClr val="339933"/>
    <a:srgbClr val="0000FF"/>
    <a:srgbClr val="00CC00"/>
    <a:srgbClr val="33CC33"/>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594" y="810"/>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77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 xmlns:a16="http://schemas.microsoft.com/office/drawing/2014/main" id="{E965D456-6D0C-42AC-B542-14478321A7A3}"/>
              </a:ext>
            </a:extLst>
          </p:cNvPr>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cs-CZ"/>
          </a:p>
        </p:txBody>
      </p:sp>
      <p:sp>
        <p:nvSpPr>
          <p:cNvPr id="3" name="Zástupný symbol pro datum 2">
            <a:extLst>
              <a:ext uri="{FF2B5EF4-FFF2-40B4-BE49-F238E27FC236}">
                <a16:creationId xmlns="" xmlns:a16="http://schemas.microsoft.com/office/drawing/2014/main" id="{72BBC248-1CF1-4113-BE89-D344EFE3E7D6}"/>
              </a:ext>
            </a:extLst>
          </p:cNvPr>
          <p:cNvSpPr>
            <a:spLocks noGrp="1"/>
          </p:cNvSpPr>
          <p:nvPr>
            <p:ph type="dt" sz="quarter" idx="1"/>
          </p:nvPr>
        </p:nvSpPr>
        <p:spPr>
          <a:xfrm>
            <a:off x="3848645" y="0"/>
            <a:ext cx="2944283" cy="498295"/>
          </a:xfrm>
          <a:prstGeom prst="rect">
            <a:avLst/>
          </a:prstGeom>
        </p:spPr>
        <p:txBody>
          <a:bodyPr vert="horz" lIns="91440" tIns="45720" rIns="91440" bIns="45720" rtlCol="0"/>
          <a:lstStyle>
            <a:lvl1pPr algn="r">
              <a:defRPr sz="1200"/>
            </a:lvl1pPr>
          </a:lstStyle>
          <a:p>
            <a:fld id="{CF132453-EEA5-4F00-8166-5D55397F494E}" type="datetimeFigureOut">
              <a:rPr lang="cs-CZ" smtClean="0"/>
              <a:t>10.06.2021</a:t>
            </a:fld>
            <a:endParaRPr lang="cs-CZ"/>
          </a:p>
        </p:txBody>
      </p:sp>
      <p:sp>
        <p:nvSpPr>
          <p:cNvPr id="4" name="Zástupný symbol pro zápatí 3">
            <a:extLst>
              <a:ext uri="{FF2B5EF4-FFF2-40B4-BE49-F238E27FC236}">
                <a16:creationId xmlns="" xmlns:a16="http://schemas.microsoft.com/office/drawing/2014/main" id="{1D1D24F8-47B1-4DDA-A2B6-FD8A83F9763D}"/>
              </a:ext>
            </a:extLst>
          </p:cNvPr>
          <p:cNvSpPr>
            <a:spLocks noGrp="1"/>
          </p:cNvSpPr>
          <p:nvPr>
            <p:ph type="ftr" sz="quarter" idx="2"/>
          </p:nvPr>
        </p:nvSpPr>
        <p:spPr>
          <a:xfrm>
            <a:off x="0" y="9433107"/>
            <a:ext cx="2944283" cy="498294"/>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a:extLst>
              <a:ext uri="{FF2B5EF4-FFF2-40B4-BE49-F238E27FC236}">
                <a16:creationId xmlns="" xmlns:a16="http://schemas.microsoft.com/office/drawing/2014/main" id="{EE6D1188-AFDC-4629-812D-F3F4F78AC3A7}"/>
              </a:ext>
            </a:extLst>
          </p:cNvPr>
          <p:cNvSpPr>
            <a:spLocks noGrp="1"/>
          </p:cNvSpPr>
          <p:nvPr>
            <p:ph type="sldNum" sz="quarter" idx="3"/>
          </p:nvPr>
        </p:nvSpPr>
        <p:spPr>
          <a:xfrm>
            <a:off x="3848645" y="9433107"/>
            <a:ext cx="2944283" cy="498294"/>
          </a:xfrm>
          <a:prstGeom prst="rect">
            <a:avLst/>
          </a:prstGeom>
        </p:spPr>
        <p:txBody>
          <a:bodyPr vert="horz" lIns="91440" tIns="45720" rIns="91440" bIns="45720" rtlCol="0" anchor="b"/>
          <a:lstStyle>
            <a:lvl1pPr algn="r">
              <a:defRPr sz="1200"/>
            </a:lvl1pPr>
          </a:lstStyle>
          <a:p>
            <a:fld id="{90EB3B1E-0232-4868-9F51-25BCC35EFF54}" type="slidenum">
              <a:rPr lang="cs-CZ" smtClean="0"/>
              <a:t>‹#›</a:t>
            </a:fld>
            <a:endParaRPr lang="cs-CZ"/>
          </a:p>
        </p:txBody>
      </p:sp>
    </p:spTree>
    <p:extLst>
      <p:ext uri="{BB962C8B-B14F-4D97-AF65-F5344CB8AC3E}">
        <p14:creationId xmlns:p14="http://schemas.microsoft.com/office/powerpoint/2010/main" val="11503725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E6A1BCDB-77B3-4042-A9BA-ED1A70B7B27E}" type="datetimeFigureOut">
              <a:rPr lang="cs-CZ" smtClean="0"/>
              <a:pPr/>
              <a:t>10.06.2021</a:t>
            </a:fld>
            <a:endParaRPr lang="cs-CZ"/>
          </a:p>
        </p:txBody>
      </p:sp>
      <p:sp>
        <p:nvSpPr>
          <p:cNvPr id="4" name="Zástupný symbol pro obrázek snímku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17415"/>
            <a:ext cx="5435600" cy="446913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9258F32F-16A0-45A2-B9D0-CF9E15C9D841}" type="slidenum">
              <a:rPr lang="cs-CZ" smtClean="0"/>
              <a:pPr/>
              <a:t>‹#›</a:t>
            </a:fld>
            <a:endParaRPr lang="cs-CZ"/>
          </a:p>
        </p:txBody>
      </p:sp>
    </p:spTree>
    <p:extLst>
      <p:ext uri="{BB962C8B-B14F-4D97-AF65-F5344CB8AC3E}">
        <p14:creationId xmlns:p14="http://schemas.microsoft.com/office/powerpoint/2010/main" val="1006312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F8BDECEA-F6A9-4994-AA6E-5DA400E086DC}" type="datetimeFigureOut">
              <a:rPr lang="cs-CZ" smtClean="0"/>
              <a:pPr/>
              <a:t>10.06.2021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37F1097-7812-42B7-B597-D0D668573878}"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8BDECEA-F6A9-4994-AA6E-5DA400E086DC}" type="datetimeFigureOut">
              <a:rPr lang="cs-CZ" smtClean="0"/>
              <a:pPr/>
              <a:t>10.06.2021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37F1097-7812-42B7-B597-D0D668573878}"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8BDECEA-F6A9-4994-AA6E-5DA400E086DC}" type="datetimeFigureOut">
              <a:rPr lang="cs-CZ" smtClean="0"/>
              <a:pPr/>
              <a:t>10.06.2021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37F1097-7812-42B7-B597-D0D668573878}"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8BDECEA-F6A9-4994-AA6E-5DA400E086DC}" type="datetimeFigureOut">
              <a:rPr lang="cs-CZ" smtClean="0"/>
              <a:pPr/>
              <a:t>10.06.2021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37F1097-7812-42B7-B597-D0D668573878}"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F8BDECEA-F6A9-4994-AA6E-5DA400E086DC}" type="datetimeFigureOut">
              <a:rPr lang="cs-CZ" smtClean="0"/>
              <a:pPr/>
              <a:t>10.06.2021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37F1097-7812-42B7-B597-D0D668573878}"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F8BDECEA-F6A9-4994-AA6E-5DA400E086DC}" type="datetimeFigureOut">
              <a:rPr lang="cs-CZ" smtClean="0"/>
              <a:pPr/>
              <a:t>10.06.2021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37F1097-7812-42B7-B597-D0D668573878}"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F8BDECEA-F6A9-4994-AA6E-5DA400E086DC}" type="datetimeFigureOut">
              <a:rPr lang="cs-CZ" smtClean="0"/>
              <a:pPr/>
              <a:t>10.06.2021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37F1097-7812-42B7-B597-D0D668573878}"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F8BDECEA-F6A9-4994-AA6E-5DA400E086DC}" type="datetimeFigureOut">
              <a:rPr lang="cs-CZ" smtClean="0"/>
              <a:pPr/>
              <a:t>10.06.2021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37F1097-7812-42B7-B597-D0D668573878}"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8BDECEA-F6A9-4994-AA6E-5DA400E086DC}" type="datetimeFigureOut">
              <a:rPr lang="cs-CZ" smtClean="0"/>
              <a:pPr/>
              <a:t>10.06.2021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37F1097-7812-42B7-B597-D0D668573878}"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F8BDECEA-F6A9-4994-AA6E-5DA400E086DC}" type="datetimeFigureOut">
              <a:rPr lang="cs-CZ" smtClean="0"/>
              <a:pPr/>
              <a:t>10.06.2021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37F1097-7812-42B7-B597-D0D668573878}"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F8BDECEA-F6A9-4994-AA6E-5DA400E086DC}" type="datetimeFigureOut">
              <a:rPr lang="cs-CZ" smtClean="0"/>
              <a:pPr/>
              <a:t>10.06.2021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37F1097-7812-42B7-B597-D0D668573878}"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BDECEA-F6A9-4994-AA6E-5DA400E086DC}" type="datetimeFigureOut">
              <a:rPr lang="cs-CZ" smtClean="0"/>
              <a:pPr/>
              <a:t>10.06.2021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7F1097-7812-42B7-B597-D0D668573878}"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Nadpis 5"/>
          <p:cNvSpPr>
            <a:spLocks noGrp="1"/>
          </p:cNvSpPr>
          <p:nvPr>
            <p:ph type="ctrTitle"/>
          </p:nvPr>
        </p:nvSpPr>
        <p:spPr>
          <a:xfrm>
            <a:off x="970484" y="2271723"/>
            <a:ext cx="7919764" cy="2237397"/>
          </a:xfrm>
        </p:spPr>
        <p:txBody>
          <a:bodyPr>
            <a:normAutofit fontScale="90000"/>
          </a:bodyPr>
          <a:lstStyle/>
          <a:p>
            <a:r>
              <a:rPr lang="cs-CZ" sz="3600" b="1" dirty="0"/>
              <a:t/>
            </a:r>
            <a:br>
              <a:rPr lang="cs-CZ" sz="3600" b="1" dirty="0"/>
            </a:br>
            <a:r>
              <a:rPr lang="cs-CZ" sz="3600" b="1" dirty="0"/>
              <a:t/>
            </a:r>
            <a:br>
              <a:rPr lang="cs-CZ" sz="3600" b="1" dirty="0"/>
            </a:br>
            <a:r>
              <a:rPr lang="cs-CZ" sz="3600" b="1" dirty="0"/>
              <a:t>Seminář pro žadatele</a:t>
            </a:r>
            <a:br>
              <a:rPr lang="cs-CZ" sz="3600" b="1" dirty="0"/>
            </a:br>
            <a:r>
              <a:rPr lang="cs-CZ" sz="2700" b="1" i="1" dirty="0"/>
              <a:t>Výzva MAS č.4 </a:t>
            </a:r>
            <a:r>
              <a:rPr lang="cs-CZ" sz="2700" dirty="0"/>
              <a:t>k předkládání Žádostí o podporu v rámci operace </a:t>
            </a:r>
            <a:br>
              <a:rPr lang="cs-CZ" sz="2700" dirty="0"/>
            </a:br>
            <a:r>
              <a:rPr lang="cs-CZ" sz="2700" dirty="0"/>
              <a:t>19.2.1. Programu rozvoje venkova na období 2014 – 2020</a:t>
            </a:r>
            <a:br>
              <a:rPr lang="cs-CZ" sz="2700" dirty="0"/>
            </a:br>
            <a:r>
              <a:rPr lang="cs-CZ" sz="3600" b="1" dirty="0"/>
              <a:t/>
            </a:r>
            <a:br>
              <a:rPr lang="cs-CZ" sz="3600" b="1" dirty="0"/>
            </a:br>
            <a:r>
              <a:rPr lang="cs-CZ" sz="3600" b="1" dirty="0"/>
              <a:t>  </a:t>
            </a:r>
            <a:br>
              <a:rPr lang="cs-CZ" sz="3600" b="1" dirty="0"/>
            </a:br>
            <a:endParaRPr lang="cs-CZ" sz="2700" b="1" dirty="0"/>
          </a:p>
        </p:txBody>
      </p:sp>
      <p:sp>
        <p:nvSpPr>
          <p:cNvPr id="11" name="Podnadpis 6"/>
          <p:cNvSpPr>
            <a:spLocks noGrp="1"/>
          </p:cNvSpPr>
          <p:nvPr>
            <p:ph type="subTitle" idx="1"/>
          </p:nvPr>
        </p:nvSpPr>
        <p:spPr>
          <a:xfrm>
            <a:off x="827584" y="4365104"/>
            <a:ext cx="7632848" cy="1659592"/>
          </a:xfrm>
        </p:spPr>
        <p:txBody>
          <a:bodyPr>
            <a:normAutofit fontScale="70000" lnSpcReduction="20000"/>
          </a:bodyPr>
          <a:lstStyle/>
          <a:p>
            <a:endParaRPr lang="cs-CZ" sz="2400" b="1" dirty="0">
              <a:solidFill>
                <a:schemeClr val="accent1">
                  <a:lumMod val="75000"/>
                </a:schemeClr>
              </a:solidFill>
            </a:endParaRPr>
          </a:p>
          <a:p>
            <a:endParaRPr lang="cs-CZ" sz="2800" b="1" dirty="0">
              <a:solidFill>
                <a:schemeClr val="accent1">
                  <a:lumMod val="75000"/>
                </a:schemeClr>
              </a:solidFill>
            </a:endParaRPr>
          </a:p>
          <a:p>
            <a:r>
              <a:rPr lang="cs-CZ" sz="2800" b="1" dirty="0">
                <a:solidFill>
                  <a:schemeClr val="accent1">
                    <a:lumMod val="75000"/>
                  </a:schemeClr>
                </a:solidFill>
              </a:rPr>
              <a:t>Datum a místo</a:t>
            </a:r>
            <a:r>
              <a:rPr lang="cs-CZ" sz="2800" dirty="0">
                <a:solidFill>
                  <a:schemeClr val="accent1">
                    <a:lumMod val="75000"/>
                  </a:schemeClr>
                </a:solidFill>
              </a:rPr>
              <a:t>: </a:t>
            </a:r>
          </a:p>
          <a:p>
            <a:r>
              <a:rPr lang="cs-CZ" sz="2800" dirty="0"/>
              <a:t>15. 3. 2021 – on-line</a:t>
            </a:r>
          </a:p>
          <a:p>
            <a:r>
              <a:rPr lang="cs-CZ" sz="2800" b="1" dirty="0">
                <a:solidFill>
                  <a:schemeClr val="accent1">
                    <a:lumMod val="75000"/>
                  </a:schemeClr>
                </a:solidFill>
              </a:rPr>
              <a:t>Odborný lektor: Mgr. Libor Kudrna</a:t>
            </a:r>
            <a:endParaRPr lang="cs-CZ" sz="2800" dirty="0"/>
          </a:p>
        </p:txBody>
      </p:sp>
      <p:sp>
        <p:nvSpPr>
          <p:cNvPr id="3" name="Obdélník 2"/>
          <p:cNvSpPr/>
          <p:nvPr/>
        </p:nvSpPr>
        <p:spPr>
          <a:xfrm>
            <a:off x="727656" y="1063769"/>
            <a:ext cx="7704856" cy="1477328"/>
          </a:xfrm>
          <a:prstGeom prst="rect">
            <a:avLst/>
          </a:prstGeom>
        </p:spPr>
        <p:txBody>
          <a:bodyPr wrap="square">
            <a:spAutoFit/>
          </a:bodyPr>
          <a:lstStyle/>
          <a:p>
            <a:pPr algn="ctr"/>
            <a:endParaRPr lang="cs-CZ" b="1" dirty="0"/>
          </a:p>
          <a:p>
            <a:pPr algn="ctr"/>
            <a:r>
              <a:rPr lang="cs-CZ" b="1" dirty="0"/>
              <a:t>Název projektu: Podpora činnosti místního partnerství MAS CÍNOVECKO-LEADER při realizaci SCLLD</a:t>
            </a:r>
            <a:r>
              <a:rPr lang="cs-CZ" dirty="0"/>
              <a:t/>
            </a:r>
            <a:br>
              <a:rPr lang="cs-CZ" dirty="0"/>
            </a:br>
            <a:r>
              <a:rPr lang="cs-CZ" b="1" dirty="0"/>
              <a:t>Registrační číslo: </a:t>
            </a:r>
            <a:r>
              <a:rPr lang="cs-CZ" dirty="0"/>
              <a:t>CZ.06.4.59/0.0/0.0/15_003/0011107</a:t>
            </a:r>
          </a:p>
          <a:p>
            <a:pPr algn="ctr"/>
            <a:r>
              <a:rPr lang="cs-CZ" dirty="0"/>
              <a:t> </a:t>
            </a:r>
          </a:p>
        </p:txBody>
      </p:sp>
      <p:pic>
        <p:nvPicPr>
          <p:cNvPr id="14" name="Obrázek 13">
            <a:extLst>
              <a:ext uri="{FF2B5EF4-FFF2-40B4-BE49-F238E27FC236}">
                <a16:creationId xmlns="" xmlns:a16="http://schemas.microsoft.com/office/drawing/2014/main" id="{558A7A87-6C6A-4757-937B-9A01ADCA73B3}"/>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0484" y="71476"/>
            <a:ext cx="5760720" cy="949960"/>
          </a:xfrm>
          <a:prstGeom prst="rect">
            <a:avLst/>
          </a:prstGeom>
        </p:spPr>
      </p:pic>
    </p:spTree>
    <p:extLst>
      <p:ext uri="{BB962C8B-B14F-4D97-AF65-F5344CB8AC3E}">
        <p14:creationId xmlns:p14="http://schemas.microsoft.com/office/powerpoint/2010/main" val="3585554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836712"/>
            <a:ext cx="8229600" cy="792087"/>
          </a:xfrm>
        </p:spPr>
        <p:txBody>
          <a:bodyPr>
            <a:noAutofit/>
          </a:bodyPr>
          <a:lstStyle/>
          <a:p>
            <a:pPr algn="l"/>
            <a:r>
              <a:rPr lang="cs-CZ" sz="3200" b="1" dirty="0">
                <a:solidFill>
                  <a:srgbClr val="008000"/>
                </a:solidFill>
              </a:rPr>
              <a:t>Žádost o podporu – podání prostřednictvím PF</a:t>
            </a:r>
            <a:endParaRPr lang="cs-CZ" sz="3200" dirty="0">
              <a:solidFill>
                <a:srgbClr val="008000"/>
              </a:solidFill>
            </a:endParaRPr>
          </a:p>
        </p:txBody>
      </p:sp>
      <p:sp>
        <p:nvSpPr>
          <p:cNvPr id="7" name="Podnadpis 6"/>
          <p:cNvSpPr>
            <a:spLocks noGrp="1"/>
          </p:cNvSpPr>
          <p:nvPr>
            <p:ph idx="1"/>
          </p:nvPr>
        </p:nvSpPr>
        <p:spPr>
          <a:xfrm>
            <a:off x="467544" y="1529408"/>
            <a:ext cx="8208912" cy="5067945"/>
          </a:xfrm>
        </p:spPr>
        <p:txBody>
          <a:bodyPr>
            <a:normAutofit/>
          </a:bodyPr>
          <a:lstStyle/>
          <a:p>
            <a:pPr marL="0" indent="0">
              <a:buNone/>
            </a:pPr>
            <a:r>
              <a:rPr lang="cs-CZ" dirty="0"/>
              <a:t>Žadatel v termínu výzvy MAS podá na MAS vyplněný formulář Žádosti o dotaci a přílohy. Pro zařazení Žádosti o dotaci do administrace na MAS je </a:t>
            </a:r>
            <a:r>
              <a:rPr lang="cs-CZ" b="1" dirty="0"/>
              <a:t>nutné doložit alespoň jednu povinnou /nepovinnou přílohu.</a:t>
            </a:r>
          </a:p>
          <a:p>
            <a:pPr marL="0" indent="0">
              <a:buNone/>
            </a:pPr>
            <a:r>
              <a:rPr lang="cs-CZ" dirty="0"/>
              <a:t>V případě, že je na MAS podána </a:t>
            </a:r>
            <a:r>
              <a:rPr lang="cs-CZ" b="1" dirty="0"/>
              <a:t>nevyplněná Žádost o dotaci</a:t>
            </a:r>
            <a:r>
              <a:rPr lang="cs-CZ" dirty="0"/>
              <a:t>,</a:t>
            </a:r>
            <a:r>
              <a:rPr lang="cs-CZ" b="1" dirty="0"/>
              <a:t> </a:t>
            </a:r>
            <a:r>
              <a:rPr lang="cs-CZ" dirty="0"/>
              <a:t>jedná se o chybné podání a MAS </a:t>
            </a:r>
            <a:r>
              <a:rPr lang="cs-CZ" b="1" dirty="0"/>
              <a:t>ukončí administraci </a:t>
            </a:r>
            <a:r>
              <a:rPr lang="cs-CZ" dirty="0"/>
              <a:t>dané Žádosti. </a:t>
            </a:r>
            <a:r>
              <a:rPr lang="cs-CZ" b="1" dirty="0"/>
              <a:t> </a:t>
            </a:r>
            <a:endParaRPr lang="cs-CZ" sz="2400" b="1" dirty="0"/>
          </a:p>
        </p:txBody>
      </p:sp>
      <p:sp>
        <p:nvSpPr>
          <p:cNvPr id="8" name="Zástupný symbol pro číslo snímku 7"/>
          <p:cNvSpPr>
            <a:spLocks noGrp="1"/>
          </p:cNvSpPr>
          <p:nvPr>
            <p:ph type="sldNum" sz="quarter" idx="12"/>
          </p:nvPr>
        </p:nvSpPr>
        <p:spPr>
          <a:xfrm>
            <a:off x="6876256" y="6381328"/>
            <a:ext cx="2133600" cy="365125"/>
          </a:xfrm>
        </p:spPr>
        <p:txBody>
          <a:bodyPr/>
          <a:lstStyle/>
          <a:p>
            <a:fld id="{937F1097-7812-42B7-B597-D0D668573878}" type="slidenum">
              <a:rPr lang="cs-CZ" smtClean="0"/>
              <a:pPr/>
              <a:t>10</a:t>
            </a:fld>
            <a:endParaRPr lang="cs-CZ" dirty="0"/>
          </a:p>
        </p:txBody>
      </p:sp>
      <p:pic>
        <p:nvPicPr>
          <p:cNvPr id="5" name="Obrázek 4">
            <a:extLst>
              <a:ext uri="{FF2B5EF4-FFF2-40B4-BE49-F238E27FC236}">
                <a16:creationId xmlns="" xmlns:a16="http://schemas.microsoft.com/office/drawing/2014/main" id="{77FEB4CA-76E3-4A4E-87A0-82A501C8835E}"/>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0484" y="71476"/>
            <a:ext cx="5760720" cy="949960"/>
          </a:xfrm>
          <a:prstGeom prst="rect">
            <a:avLst/>
          </a:prstGeom>
        </p:spPr>
      </p:pic>
    </p:spTree>
    <p:extLst>
      <p:ext uri="{BB962C8B-B14F-4D97-AF65-F5344CB8AC3E}">
        <p14:creationId xmlns:p14="http://schemas.microsoft.com/office/powerpoint/2010/main" val="3580461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836712"/>
            <a:ext cx="8229600" cy="792087"/>
          </a:xfrm>
        </p:spPr>
        <p:txBody>
          <a:bodyPr>
            <a:noAutofit/>
          </a:bodyPr>
          <a:lstStyle/>
          <a:p>
            <a:pPr algn="l"/>
            <a:r>
              <a:rPr lang="cs-CZ" sz="3200" b="1" dirty="0">
                <a:solidFill>
                  <a:srgbClr val="008000"/>
                </a:solidFill>
              </a:rPr>
              <a:t>Žádost o podporu – podání prostřednictvím PF</a:t>
            </a:r>
            <a:endParaRPr lang="cs-CZ" sz="3200" dirty="0">
              <a:solidFill>
                <a:srgbClr val="008000"/>
              </a:solidFill>
            </a:endParaRPr>
          </a:p>
        </p:txBody>
      </p:sp>
      <p:sp>
        <p:nvSpPr>
          <p:cNvPr id="7" name="Podnadpis 6"/>
          <p:cNvSpPr>
            <a:spLocks noGrp="1"/>
          </p:cNvSpPr>
          <p:nvPr>
            <p:ph idx="1"/>
          </p:nvPr>
        </p:nvSpPr>
        <p:spPr>
          <a:xfrm>
            <a:off x="683568" y="1556793"/>
            <a:ext cx="7992888" cy="1512167"/>
          </a:xfrm>
        </p:spPr>
        <p:txBody>
          <a:bodyPr>
            <a:normAutofit/>
          </a:bodyPr>
          <a:lstStyle/>
          <a:p>
            <a:pPr marL="0" indent="0">
              <a:buNone/>
            </a:pPr>
            <a:r>
              <a:rPr lang="cs-CZ" sz="2800" b="1" dirty="0"/>
              <a:t>1) Žádost o přístup do PF</a:t>
            </a:r>
          </a:p>
          <a:p>
            <a:pPr marL="0" indent="0">
              <a:buNone/>
            </a:pPr>
            <a:r>
              <a:rPr lang="cs-CZ" sz="2800" b="1" dirty="0"/>
              <a:t>2) Vygenerování a zaslání žádosti o dotaci </a:t>
            </a:r>
            <a:br>
              <a:rPr lang="cs-CZ" sz="2800" b="1" dirty="0"/>
            </a:br>
            <a:r>
              <a:rPr lang="cs-CZ" sz="2800" b="1" dirty="0"/>
              <a:t>     prostřednictvím PF</a:t>
            </a:r>
          </a:p>
          <a:p>
            <a:pPr marL="0" indent="0">
              <a:buNone/>
            </a:pPr>
            <a:endParaRPr lang="cs-CZ" sz="2800" b="1" dirty="0"/>
          </a:p>
          <a:p>
            <a:pPr marL="0" indent="0">
              <a:buNone/>
            </a:pPr>
            <a:endParaRPr lang="cs-CZ" sz="2800" b="1" dirty="0"/>
          </a:p>
          <a:p>
            <a:pPr marL="0" indent="0">
              <a:buNone/>
            </a:pPr>
            <a:endParaRPr lang="cs-CZ" sz="2800" b="1" dirty="0"/>
          </a:p>
          <a:p>
            <a:pPr marL="0" indent="0">
              <a:buNone/>
            </a:pPr>
            <a:endParaRPr lang="cs-CZ" sz="2800" b="1" dirty="0"/>
          </a:p>
          <a:p>
            <a:pPr marL="0" indent="0">
              <a:buNone/>
            </a:pPr>
            <a:endParaRPr lang="cs-CZ" sz="2800" b="1" dirty="0"/>
          </a:p>
          <a:p>
            <a:pPr marL="0" indent="0">
              <a:buNone/>
            </a:pPr>
            <a:endParaRPr lang="cs-CZ" sz="2800" b="1" dirty="0"/>
          </a:p>
          <a:p>
            <a:pPr marL="0" indent="0">
              <a:buNone/>
            </a:pPr>
            <a:endParaRPr lang="cs-CZ" sz="2800" b="1" dirty="0"/>
          </a:p>
        </p:txBody>
      </p:sp>
      <p:sp>
        <p:nvSpPr>
          <p:cNvPr id="8" name="Zástupný symbol pro číslo snímku 7"/>
          <p:cNvSpPr>
            <a:spLocks noGrp="1"/>
          </p:cNvSpPr>
          <p:nvPr>
            <p:ph type="sldNum" sz="quarter" idx="12"/>
          </p:nvPr>
        </p:nvSpPr>
        <p:spPr>
          <a:xfrm>
            <a:off x="6876256" y="6381328"/>
            <a:ext cx="2133600" cy="365125"/>
          </a:xfrm>
        </p:spPr>
        <p:txBody>
          <a:bodyPr/>
          <a:lstStyle/>
          <a:p>
            <a:fld id="{937F1097-7812-42B7-B597-D0D668573878}" type="slidenum">
              <a:rPr lang="cs-CZ" smtClean="0"/>
              <a:pPr/>
              <a:t>11</a:t>
            </a:fld>
            <a:endParaRPr lang="cs-CZ" dirty="0"/>
          </a:p>
        </p:txBody>
      </p:sp>
      <p:pic>
        <p:nvPicPr>
          <p:cNvPr id="5" name="Obrázek 4">
            <a:extLst>
              <a:ext uri="{FF2B5EF4-FFF2-40B4-BE49-F238E27FC236}">
                <a16:creationId xmlns="" xmlns:a16="http://schemas.microsoft.com/office/drawing/2014/main" id="{822CDBE2-D1A0-4512-860F-A90725C0B983}"/>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0484" y="71476"/>
            <a:ext cx="5760720" cy="949960"/>
          </a:xfrm>
          <a:prstGeom prst="rect">
            <a:avLst/>
          </a:prstGeom>
        </p:spPr>
      </p:pic>
      <p:pic>
        <p:nvPicPr>
          <p:cNvPr id="1030" name="Picture 6" descr="Úprava veřejného prostranství mezi školami - Město Červený Kostelec">
            <a:extLst>
              <a:ext uri="{FF2B5EF4-FFF2-40B4-BE49-F238E27FC236}">
                <a16:creationId xmlns="" xmlns:a16="http://schemas.microsoft.com/office/drawing/2014/main" id="{3E40D084-9556-405F-B6D1-2E2E78D833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38330" y="3789040"/>
            <a:ext cx="3771900" cy="24136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8918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836712"/>
            <a:ext cx="8229600" cy="792087"/>
          </a:xfrm>
        </p:spPr>
        <p:txBody>
          <a:bodyPr>
            <a:noAutofit/>
          </a:bodyPr>
          <a:lstStyle/>
          <a:p>
            <a:pPr algn="l"/>
            <a:r>
              <a:rPr lang="cs-CZ" sz="3200" b="1" dirty="0">
                <a:solidFill>
                  <a:srgbClr val="008000"/>
                </a:solidFill>
              </a:rPr>
              <a:t>Přílohy k žádosti</a:t>
            </a:r>
            <a:endParaRPr lang="cs-CZ" sz="3200" dirty="0">
              <a:solidFill>
                <a:srgbClr val="008000"/>
              </a:solidFill>
            </a:endParaRPr>
          </a:p>
        </p:txBody>
      </p:sp>
      <p:sp>
        <p:nvSpPr>
          <p:cNvPr id="7" name="Podnadpis 6"/>
          <p:cNvSpPr>
            <a:spLocks noGrp="1"/>
          </p:cNvSpPr>
          <p:nvPr>
            <p:ph idx="1"/>
          </p:nvPr>
        </p:nvSpPr>
        <p:spPr>
          <a:xfrm>
            <a:off x="467544" y="1529408"/>
            <a:ext cx="8208912" cy="5067945"/>
          </a:xfrm>
        </p:spPr>
        <p:txBody>
          <a:bodyPr>
            <a:normAutofit/>
          </a:bodyPr>
          <a:lstStyle/>
          <a:p>
            <a:pPr marL="0" indent="0">
              <a:buNone/>
            </a:pPr>
            <a:r>
              <a:rPr lang="cs-CZ" sz="2800" dirty="0"/>
              <a:t>MAS CÍNOIVECKO o. p. s. si nestanovuje žádné povinné přílohy nad rámec Pravidel Programu rozvoje venkova na období 2014-2020 pro operaci 19.2.1. Podpora provádění operací v rámci strategie komunitně vedeného místního rozvoje. </a:t>
            </a:r>
            <a:endParaRPr lang="cs-CZ" sz="2800" b="1" dirty="0"/>
          </a:p>
        </p:txBody>
      </p:sp>
      <p:sp>
        <p:nvSpPr>
          <p:cNvPr id="8" name="Zástupný symbol pro číslo snímku 7"/>
          <p:cNvSpPr>
            <a:spLocks noGrp="1"/>
          </p:cNvSpPr>
          <p:nvPr>
            <p:ph type="sldNum" sz="quarter" idx="12"/>
          </p:nvPr>
        </p:nvSpPr>
        <p:spPr>
          <a:xfrm>
            <a:off x="6876256" y="6381328"/>
            <a:ext cx="2133600" cy="365125"/>
          </a:xfrm>
        </p:spPr>
        <p:txBody>
          <a:bodyPr/>
          <a:lstStyle/>
          <a:p>
            <a:fld id="{937F1097-7812-42B7-B597-D0D668573878}" type="slidenum">
              <a:rPr lang="cs-CZ" smtClean="0"/>
              <a:pPr/>
              <a:t>12</a:t>
            </a:fld>
            <a:endParaRPr lang="cs-CZ" dirty="0"/>
          </a:p>
        </p:txBody>
      </p:sp>
      <p:pic>
        <p:nvPicPr>
          <p:cNvPr id="5" name="Obrázek 4">
            <a:extLst>
              <a:ext uri="{FF2B5EF4-FFF2-40B4-BE49-F238E27FC236}">
                <a16:creationId xmlns="" xmlns:a16="http://schemas.microsoft.com/office/drawing/2014/main" id="{3C84FA94-FBC7-4216-BA40-C895F544B957}"/>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0484" y="71476"/>
            <a:ext cx="5760720" cy="949960"/>
          </a:xfrm>
          <a:prstGeom prst="rect">
            <a:avLst/>
          </a:prstGeom>
        </p:spPr>
      </p:pic>
    </p:spTree>
    <p:extLst>
      <p:ext uri="{BB962C8B-B14F-4D97-AF65-F5344CB8AC3E}">
        <p14:creationId xmlns:p14="http://schemas.microsoft.com/office/powerpoint/2010/main" val="1344793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Nadpis 5"/>
          <p:cNvSpPr>
            <a:spLocks noGrp="1"/>
          </p:cNvSpPr>
          <p:nvPr>
            <p:ph type="ctrTitle"/>
          </p:nvPr>
        </p:nvSpPr>
        <p:spPr>
          <a:xfrm>
            <a:off x="601662" y="1319351"/>
            <a:ext cx="7772400" cy="453465"/>
          </a:xfrm>
        </p:spPr>
        <p:txBody>
          <a:bodyPr>
            <a:noAutofit/>
          </a:bodyPr>
          <a:lstStyle/>
          <a:p>
            <a:r>
              <a:rPr lang="cs-CZ" sz="4800" dirty="0"/>
              <a:t>Děkuji za pozornost.</a:t>
            </a:r>
          </a:p>
        </p:txBody>
      </p:sp>
      <p:sp>
        <p:nvSpPr>
          <p:cNvPr id="7" name="Podnadpis 6"/>
          <p:cNvSpPr>
            <a:spLocks noGrp="1"/>
          </p:cNvSpPr>
          <p:nvPr>
            <p:ph type="subTitle" idx="1"/>
          </p:nvPr>
        </p:nvSpPr>
        <p:spPr>
          <a:xfrm>
            <a:off x="1151620" y="2611139"/>
            <a:ext cx="6912768" cy="1872208"/>
          </a:xfrm>
        </p:spPr>
        <p:txBody>
          <a:bodyPr>
            <a:normAutofit/>
          </a:bodyPr>
          <a:lstStyle/>
          <a:p>
            <a:pPr algn="l"/>
            <a:r>
              <a:rPr lang="cs-CZ" sz="2000" b="1" dirty="0">
                <a:solidFill>
                  <a:srgbClr val="008000"/>
                </a:solidFill>
              </a:rPr>
              <a:t>Kontaktní osoba: Mgr. Libor Kudrna</a:t>
            </a:r>
          </a:p>
          <a:p>
            <a:pPr algn="l"/>
            <a:r>
              <a:rPr lang="cs-CZ" sz="2000" b="1" dirty="0">
                <a:solidFill>
                  <a:srgbClr val="008000"/>
                </a:solidFill>
              </a:rPr>
              <a:t>E-mail: 		kudrna@mascinovecko.cz</a:t>
            </a:r>
          </a:p>
          <a:p>
            <a:pPr algn="l"/>
            <a:endParaRPr lang="cs-CZ" sz="2000" b="1" dirty="0">
              <a:solidFill>
                <a:srgbClr val="008000"/>
              </a:solidFill>
            </a:endParaRPr>
          </a:p>
          <a:p>
            <a:pPr algn="l"/>
            <a:r>
              <a:rPr lang="cs-CZ" sz="2000" b="1" dirty="0">
                <a:solidFill>
                  <a:srgbClr val="008000"/>
                </a:solidFill>
              </a:rPr>
              <a:t>Mobil:		+</a:t>
            </a:r>
            <a:r>
              <a:rPr lang="cs-CZ" sz="2000" b="1">
                <a:solidFill>
                  <a:srgbClr val="008000"/>
                </a:solidFill>
              </a:rPr>
              <a:t>420 606 122 068</a:t>
            </a:r>
            <a:endParaRPr lang="cs-CZ" sz="2000" b="1" dirty="0">
              <a:solidFill>
                <a:srgbClr val="008000"/>
              </a:solidFill>
            </a:endParaRPr>
          </a:p>
          <a:p>
            <a:pPr algn="l"/>
            <a:endParaRPr lang="cs-CZ" sz="2000" b="1" dirty="0">
              <a:solidFill>
                <a:srgbClr val="008000"/>
              </a:solidFill>
            </a:endParaRPr>
          </a:p>
          <a:p>
            <a:pPr algn="l"/>
            <a:endParaRPr lang="cs-CZ" sz="2200" dirty="0">
              <a:solidFill>
                <a:srgbClr val="00B050"/>
              </a:solidFill>
            </a:endParaRPr>
          </a:p>
          <a:p>
            <a:pPr algn="l"/>
            <a:endParaRPr lang="cs-CZ" sz="2800" dirty="0">
              <a:solidFill>
                <a:srgbClr val="00B050"/>
              </a:solidFill>
            </a:endParaRP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634433" y="792088"/>
            <a:ext cx="8229600" cy="692696"/>
          </a:xfrm>
        </p:spPr>
        <p:txBody>
          <a:bodyPr>
            <a:normAutofit fontScale="90000"/>
          </a:bodyPr>
          <a:lstStyle/>
          <a:p>
            <a:pPr algn="l"/>
            <a:r>
              <a:rPr lang="cs-CZ" sz="3200" b="1" dirty="0">
                <a:solidFill>
                  <a:srgbClr val="008000"/>
                </a:solidFill>
              </a:rPr>
              <a:t/>
            </a:r>
            <a:br>
              <a:rPr lang="cs-CZ" sz="3200" b="1" dirty="0">
                <a:solidFill>
                  <a:srgbClr val="008000"/>
                </a:solidFill>
              </a:rPr>
            </a:br>
            <a:r>
              <a:rPr lang="cs-CZ" sz="3200" b="1" dirty="0">
                <a:solidFill>
                  <a:srgbClr val="008000"/>
                </a:solidFill>
              </a:rPr>
              <a:t>Program semináře</a:t>
            </a:r>
          </a:p>
        </p:txBody>
      </p:sp>
      <p:sp>
        <p:nvSpPr>
          <p:cNvPr id="7" name="Podnadpis 6"/>
          <p:cNvSpPr>
            <a:spLocks noGrp="1"/>
          </p:cNvSpPr>
          <p:nvPr>
            <p:ph idx="1"/>
          </p:nvPr>
        </p:nvSpPr>
        <p:spPr>
          <a:xfrm>
            <a:off x="467544" y="1546186"/>
            <a:ext cx="8085584" cy="4563888"/>
          </a:xfrm>
        </p:spPr>
        <p:txBody>
          <a:bodyPr>
            <a:normAutofit fontScale="92500"/>
          </a:bodyPr>
          <a:lstStyle/>
          <a:p>
            <a:pPr marL="0" indent="0">
              <a:buNone/>
            </a:pPr>
            <a:r>
              <a:rPr lang="cs-CZ" b="1" dirty="0"/>
              <a:t>1. Zahájení </a:t>
            </a:r>
          </a:p>
          <a:p>
            <a:pPr marL="0" indent="0">
              <a:buNone/>
            </a:pPr>
            <a:r>
              <a:rPr lang="cs-CZ" b="1" dirty="0"/>
              <a:t>2. Představení vyhlášené </a:t>
            </a:r>
            <a:r>
              <a:rPr lang="cs-CZ" b="1" dirty="0" err="1"/>
              <a:t>Fiche</a:t>
            </a:r>
            <a:r>
              <a:rPr lang="cs-CZ" b="1" dirty="0"/>
              <a:t> </a:t>
            </a:r>
          </a:p>
          <a:p>
            <a:pPr marL="0" indent="0">
              <a:buNone/>
            </a:pPr>
            <a:r>
              <a:rPr lang="cs-CZ" b="1" dirty="0"/>
              <a:t>3. Způsob výběru projektů - výklad preferenčních  </a:t>
            </a:r>
            <a:br>
              <a:rPr lang="cs-CZ" b="1" dirty="0"/>
            </a:br>
            <a:r>
              <a:rPr lang="cs-CZ" b="1" dirty="0"/>
              <a:t>    kritérií </a:t>
            </a:r>
          </a:p>
          <a:p>
            <a:pPr marL="0" indent="0">
              <a:buNone/>
            </a:pPr>
            <a:r>
              <a:rPr lang="cs-CZ" b="1" dirty="0"/>
              <a:t>4. Žádost o podporu – podávání prostřednictvím  </a:t>
            </a:r>
            <a:br>
              <a:rPr lang="cs-CZ" b="1" dirty="0"/>
            </a:br>
            <a:r>
              <a:rPr lang="cs-CZ" b="1" dirty="0"/>
              <a:t>    Portálu farmáře </a:t>
            </a:r>
          </a:p>
          <a:p>
            <a:pPr marL="0" indent="0">
              <a:buNone/>
            </a:pPr>
            <a:r>
              <a:rPr lang="cs-CZ" b="1" dirty="0"/>
              <a:t>5. Přílohy žádosti </a:t>
            </a:r>
          </a:p>
          <a:p>
            <a:pPr marL="0" indent="0">
              <a:buNone/>
            </a:pPr>
            <a:r>
              <a:rPr lang="cs-CZ" b="1" dirty="0"/>
              <a:t>6. Diskuse </a:t>
            </a:r>
            <a:endParaRPr lang="cs-CZ" sz="2400" b="1" dirty="0"/>
          </a:p>
        </p:txBody>
      </p:sp>
      <p:sp>
        <p:nvSpPr>
          <p:cNvPr id="8" name="Zástupný symbol pro číslo snímku 7"/>
          <p:cNvSpPr>
            <a:spLocks noGrp="1"/>
          </p:cNvSpPr>
          <p:nvPr>
            <p:ph type="sldNum" sz="quarter" idx="12"/>
          </p:nvPr>
        </p:nvSpPr>
        <p:spPr>
          <a:xfrm>
            <a:off x="6876256" y="6381328"/>
            <a:ext cx="2133600" cy="365125"/>
          </a:xfrm>
        </p:spPr>
        <p:txBody>
          <a:bodyPr/>
          <a:lstStyle/>
          <a:p>
            <a:fld id="{937F1097-7812-42B7-B597-D0D668573878}" type="slidenum">
              <a:rPr lang="cs-CZ" smtClean="0"/>
              <a:pPr/>
              <a:t>2</a:t>
            </a:fld>
            <a:endParaRPr lang="cs-CZ" dirty="0"/>
          </a:p>
        </p:txBody>
      </p:sp>
      <p:pic>
        <p:nvPicPr>
          <p:cNvPr id="5" name="Obrázek 4">
            <a:extLst>
              <a:ext uri="{FF2B5EF4-FFF2-40B4-BE49-F238E27FC236}">
                <a16:creationId xmlns="" xmlns:a16="http://schemas.microsoft.com/office/drawing/2014/main" id="{191BC9F4-D900-4B63-9C45-22BE9254B26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0484" y="71476"/>
            <a:ext cx="5760720" cy="949960"/>
          </a:xfrm>
          <a:prstGeom prst="rect">
            <a:avLst/>
          </a:prstGeom>
        </p:spPr>
      </p:pic>
    </p:spTree>
    <p:extLst>
      <p:ext uri="{BB962C8B-B14F-4D97-AF65-F5344CB8AC3E}">
        <p14:creationId xmlns:p14="http://schemas.microsoft.com/office/powerpoint/2010/main" val="3477662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634433" y="792088"/>
            <a:ext cx="8229600" cy="692696"/>
          </a:xfrm>
        </p:spPr>
        <p:txBody>
          <a:bodyPr>
            <a:normAutofit fontScale="90000"/>
          </a:bodyPr>
          <a:lstStyle/>
          <a:p>
            <a:pPr algn="l"/>
            <a:r>
              <a:rPr lang="cs-CZ" sz="3200" b="1" dirty="0">
                <a:solidFill>
                  <a:srgbClr val="008000"/>
                </a:solidFill>
              </a:rPr>
              <a:t/>
            </a:r>
            <a:br>
              <a:rPr lang="cs-CZ" sz="3200" b="1" dirty="0">
                <a:solidFill>
                  <a:srgbClr val="008000"/>
                </a:solidFill>
              </a:rPr>
            </a:br>
            <a:r>
              <a:rPr lang="cs-CZ" sz="3200" b="1" dirty="0">
                <a:solidFill>
                  <a:srgbClr val="008000"/>
                </a:solidFill>
              </a:rPr>
              <a:t>Představení </a:t>
            </a:r>
            <a:r>
              <a:rPr lang="cs-CZ" sz="3200" b="1" dirty="0" err="1">
                <a:solidFill>
                  <a:srgbClr val="008000"/>
                </a:solidFill>
              </a:rPr>
              <a:t>Fische</a:t>
            </a:r>
            <a:r>
              <a:rPr lang="cs-CZ" sz="3200" b="1" dirty="0">
                <a:solidFill>
                  <a:srgbClr val="008000"/>
                </a:solidFill>
              </a:rPr>
              <a:t> 4</a:t>
            </a:r>
          </a:p>
        </p:txBody>
      </p:sp>
      <p:sp>
        <p:nvSpPr>
          <p:cNvPr id="7" name="Podnadpis 6"/>
          <p:cNvSpPr>
            <a:spLocks noGrp="1"/>
          </p:cNvSpPr>
          <p:nvPr>
            <p:ph idx="1"/>
          </p:nvPr>
        </p:nvSpPr>
        <p:spPr>
          <a:xfrm>
            <a:off x="467544" y="1529408"/>
            <a:ext cx="8085584" cy="4563888"/>
          </a:xfrm>
        </p:spPr>
        <p:txBody>
          <a:bodyPr>
            <a:normAutofit/>
          </a:bodyPr>
          <a:lstStyle/>
          <a:p>
            <a:endParaRPr lang="cs-CZ" dirty="0"/>
          </a:p>
          <a:p>
            <a:pPr marL="0" indent="0">
              <a:buNone/>
            </a:pPr>
            <a:r>
              <a:rPr lang="cs-CZ" b="1" dirty="0">
                <a:solidFill>
                  <a:srgbClr val="FFC000"/>
                </a:solidFill>
              </a:rPr>
              <a:t>Obnova měst a obcí na území MAS </a:t>
            </a:r>
            <a:r>
              <a:rPr lang="cs-CZ" b="1" dirty="0" err="1">
                <a:solidFill>
                  <a:srgbClr val="FFC000"/>
                </a:solidFill>
              </a:rPr>
              <a:t>Cínovecko</a:t>
            </a:r>
            <a:endParaRPr lang="cs-CZ" b="1" dirty="0">
              <a:solidFill>
                <a:srgbClr val="FFC000"/>
              </a:solidFill>
            </a:endParaRPr>
          </a:p>
          <a:p>
            <a:pPr marL="0" indent="0">
              <a:buNone/>
            </a:pPr>
            <a:r>
              <a:rPr lang="cs-CZ" sz="2400" b="1" dirty="0"/>
              <a:t>Článek 20 Základní služby a obnova vesnic ve venkovských oblastech</a:t>
            </a:r>
          </a:p>
          <a:p>
            <a:pPr marL="0" indent="0" algn="just">
              <a:buNone/>
            </a:pPr>
            <a:r>
              <a:rPr lang="cs-CZ" sz="1800" dirty="0"/>
              <a:t>Podpora je zaměřena na veřejná prostranství specifikovaná níže, a to včetně herních prvků. Veřejným prostranstvím se pro účely těchto Pravidel rozumí veřejné prostranství definované v § 34 zákona č. 128/2000 Sb. o obcích (obecní řízení), ve znění pozdějších právních předpisů. Podpořena budou pouze tato veřejná prostranství: náměstí, návsi, tržiště, navazující prostranství obecního úřadu, pošty, kostela, hřbitova, železniční stanice a dalších objektů občanské vybavenosti, které jsou ve vlastnictví obce.</a:t>
            </a:r>
          </a:p>
          <a:p>
            <a:pPr marL="0" indent="0">
              <a:buNone/>
            </a:pPr>
            <a:r>
              <a:rPr lang="cs-CZ" sz="2400" dirty="0"/>
              <a:t>Alokace pro 5. výzvu: </a:t>
            </a:r>
            <a:r>
              <a:rPr lang="cs-CZ" sz="2400" b="1" dirty="0"/>
              <a:t>5 440 183,- Kč</a:t>
            </a:r>
          </a:p>
          <a:p>
            <a:pPr marL="0" indent="0">
              <a:buNone/>
            </a:pPr>
            <a:endParaRPr lang="cs-CZ" sz="2400" b="1" dirty="0"/>
          </a:p>
          <a:p>
            <a:pPr marL="457200" indent="-457200" algn="just">
              <a:spcAft>
                <a:spcPts val="600"/>
              </a:spcAft>
              <a:buFont typeface="+mj-lt"/>
              <a:buAutoNum type="arabicPeriod"/>
            </a:pPr>
            <a:endParaRPr lang="cs-CZ" sz="2400" dirty="0"/>
          </a:p>
          <a:p>
            <a:pPr marL="0" indent="0" algn="just">
              <a:spcAft>
                <a:spcPts val="600"/>
              </a:spcAft>
              <a:buNone/>
            </a:pPr>
            <a:endParaRPr lang="cs-CZ" dirty="0"/>
          </a:p>
          <a:p>
            <a:pPr marL="0" lvl="0" indent="0" algn="just">
              <a:spcAft>
                <a:spcPts val="600"/>
              </a:spcAft>
              <a:buNone/>
            </a:pPr>
            <a:endParaRPr lang="cs-CZ" dirty="0"/>
          </a:p>
        </p:txBody>
      </p:sp>
      <p:sp>
        <p:nvSpPr>
          <p:cNvPr id="8" name="Zástupný symbol pro číslo snímku 7"/>
          <p:cNvSpPr>
            <a:spLocks noGrp="1"/>
          </p:cNvSpPr>
          <p:nvPr>
            <p:ph type="sldNum" sz="quarter" idx="12"/>
          </p:nvPr>
        </p:nvSpPr>
        <p:spPr>
          <a:xfrm>
            <a:off x="6876256" y="6381328"/>
            <a:ext cx="2133600" cy="365125"/>
          </a:xfrm>
        </p:spPr>
        <p:txBody>
          <a:bodyPr/>
          <a:lstStyle/>
          <a:p>
            <a:fld id="{937F1097-7812-42B7-B597-D0D668573878}" type="slidenum">
              <a:rPr lang="cs-CZ" smtClean="0"/>
              <a:pPr/>
              <a:t>3</a:t>
            </a:fld>
            <a:endParaRPr lang="cs-CZ" dirty="0"/>
          </a:p>
        </p:txBody>
      </p:sp>
      <p:pic>
        <p:nvPicPr>
          <p:cNvPr id="5" name="Obrázek 4">
            <a:extLst>
              <a:ext uri="{FF2B5EF4-FFF2-40B4-BE49-F238E27FC236}">
                <a16:creationId xmlns="" xmlns:a16="http://schemas.microsoft.com/office/drawing/2014/main" id="{772C6438-F04B-4EE9-B427-0D80F41928AD}"/>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0484" y="71476"/>
            <a:ext cx="5760720" cy="94996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634433" y="792088"/>
            <a:ext cx="8229600" cy="692696"/>
          </a:xfrm>
        </p:spPr>
        <p:txBody>
          <a:bodyPr>
            <a:normAutofit fontScale="90000"/>
          </a:bodyPr>
          <a:lstStyle/>
          <a:p>
            <a:pPr algn="l"/>
            <a:r>
              <a:rPr lang="cs-CZ" sz="3200" b="1" dirty="0">
                <a:solidFill>
                  <a:srgbClr val="008000"/>
                </a:solidFill>
              </a:rPr>
              <a:t/>
            </a:r>
            <a:br>
              <a:rPr lang="cs-CZ" sz="3200" b="1" dirty="0">
                <a:solidFill>
                  <a:srgbClr val="008000"/>
                </a:solidFill>
              </a:rPr>
            </a:br>
            <a:r>
              <a:rPr lang="cs-CZ" sz="3200" b="1" dirty="0">
                <a:solidFill>
                  <a:srgbClr val="008000"/>
                </a:solidFill>
              </a:rPr>
              <a:t>Základní specifikace výzvy</a:t>
            </a:r>
          </a:p>
        </p:txBody>
      </p:sp>
      <p:sp>
        <p:nvSpPr>
          <p:cNvPr id="7" name="Podnadpis 6"/>
          <p:cNvSpPr>
            <a:spLocks noGrp="1"/>
          </p:cNvSpPr>
          <p:nvPr>
            <p:ph idx="1"/>
          </p:nvPr>
        </p:nvSpPr>
        <p:spPr>
          <a:xfrm>
            <a:off x="467544" y="1529408"/>
            <a:ext cx="8085584" cy="4563888"/>
          </a:xfrm>
        </p:spPr>
        <p:txBody>
          <a:bodyPr>
            <a:normAutofit fontScale="92500"/>
          </a:bodyPr>
          <a:lstStyle/>
          <a:p>
            <a:pPr algn="just">
              <a:spcAft>
                <a:spcPts val="600"/>
              </a:spcAft>
              <a:buFont typeface="Wingdings" panose="05000000000000000000" pitchFamily="2" charset="2"/>
              <a:buChar char="Ø"/>
            </a:pPr>
            <a:r>
              <a:rPr lang="cs-CZ" sz="2400" dirty="0"/>
              <a:t>Zahájení příjmu žádostí o podporu: 15. 3. 2021</a:t>
            </a:r>
          </a:p>
          <a:p>
            <a:pPr algn="just">
              <a:spcAft>
                <a:spcPts val="600"/>
              </a:spcAft>
              <a:buFont typeface="Wingdings" panose="05000000000000000000" pitchFamily="2" charset="2"/>
              <a:buChar char="Ø"/>
            </a:pPr>
            <a:r>
              <a:rPr lang="cs-CZ" sz="2400" b="1" dirty="0"/>
              <a:t>Ukončení příjmu žádostí o podporu: 25. 4. 2021</a:t>
            </a:r>
          </a:p>
          <a:p>
            <a:pPr marL="0" indent="0" algn="just">
              <a:spcAft>
                <a:spcPts val="600"/>
              </a:spcAft>
              <a:buNone/>
            </a:pPr>
            <a:r>
              <a:rPr lang="cs-CZ" sz="2400" dirty="0"/>
              <a:t>      podání Žádosti o dotaci na MAS (včetně příloh) probíhá zasláním </a:t>
            </a:r>
            <a:br>
              <a:rPr lang="cs-CZ" sz="2400" dirty="0"/>
            </a:br>
            <a:r>
              <a:rPr lang="cs-CZ" sz="2400" dirty="0"/>
              <a:t>      prostřednictvím Portálu farmáře </a:t>
            </a:r>
          </a:p>
          <a:p>
            <a:pPr algn="just">
              <a:spcAft>
                <a:spcPts val="600"/>
              </a:spcAft>
              <a:buFont typeface="Wingdings" panose="05000000000000000000" pitchFamily="2" charset="2"/>
              <a:buChar char="Ø"/>
            </a:pPr>
            <a:r>
              <a:rPr lang="cs-CZ" sz="2400" b="1" dirty="0"/>
              <a:t>Termín registrace na RO SZIF: 15. 6. 2021</a:t>
            </a:r>
            <a:r>
              <a:rPr lang="cs-CZ" sz="2600" dirty="0"/>
              <a:t>	</a:t>
            </a:r>
            <a:endParaRPr lang="cs-CZ" sz="2400" dirty="0"/>
          </a:p>
          <a:p>
            <a:pPr algn="just">
              <a:spcAft>
                <a:spcPts val="600"/>
              </a:spcAft>
              <a:buFont typeface="Wingdings" panose="05000000000000000000" pitchFamily="2" charset="2"/>
              <a:buChar char="Ø"/>
            </a:pPr>
            <a:r>
              <a:rPr lang="cs-CZ" sz="2400" dirty="0"/>
              <a:t>Místo realizace: území MAS CÍNOVECKO o.p.s.</a:t>
            </a:r>
          </a:p>
          <a:p>
            <a:pPr algn="just">
              <a:spcAft>
                <a:spcPts val="600"/>
              </a:spcAft>
              <a:buFont typeface="Wingdings" panose="05000000000000000000" pitchFamily="2" charset="2"/>
              <a:buChar char="Ø"/>
            </a:pPr>
            <a:r>
              <a:rPr lang="cs-CZ" sz="2400" b="1" dirty="0"/>
              <a:t>Minimální výše celkových způsobilých výdajů: 50.000,-Kč</a:t>
            </a:r>
          </a:p>
          <a:p>
            <a:pPr algn="just">
              <a:spcAft>
                <a:spcPts val="600"/>
              </a:spcAft>
              <a:buFont typeface="Wingdings" panose="05000000000000000000" pitchFamily="2" charset="2"/>
              <a:buChar char="Ø"/>
            </a:pPr>
            <a:r>
              <a:rPr lang="cs-CZ" sz="2400" b="1" dirty="0"/>
              <a:t>Maximální výše celkových způsobilých výdajů: 5.000.000,-Kč</a:t>
            </a:r>
          </a:p>
          <a:p>
            <a:pPr algn="just">
              <a:spcAft>
                <a:spcPts val="600"/>
              </a:spcAft>
              <a:buFont typeface="Wingdings" panose="05000000000000000000" pitchFamily="2" charset="2"/>
              <a:buChar char="Ø"/>
            </a:pPr>
            <a:r>
              <a:rPr lang="cs-CZ" sz="2400" dirty="0"/>
              <a:t>Míra spolufinancování: </a:t>
            </a:r>
            <a:r>
              <a:rPr lang="cs-CZ" sz="2400" b="1" dirty="0"/>
              <a:t> 80 %</a:t>
            </a:r>
          </a:p>
          <a:p>
            <a:pPr marL="0" indent="0" algn="just">
              <a:spcAft>
                <a:spcPts val="600"/>
              </a:spcAft>
              <a:buNone/>
            </a:pPr>
            <a:endParaRPr lang="cs-CZ" sz="2400" b="1" dirty="0"/>
          </a:p>
          <a:p>
            <a:pPr marL="0" indent="0" algn="just">
              <a:spcAft>
                <a:spcPts val="600"/>
              </a:spcAft>
              <a:buNone/>
            </a:pPr>
            <a:endParaRPr lang="cs-CZ" sz="2400" b="1" dirty="0"/>
          </a:p>
          <a:p>
            <a:pPr marL="0" indent="0" algn="just">
              <a:spcAft>
                <a:spcPts val="600"/>
              </a:spcAft>
              <a:buNone/>
            </a:pPr>
            <a:endParaRPr lang="cs-CZ" sz="2400" dirty="0"/>
          </a:p>
          <a:p>
            <a:pPr marL="0" indent="0" algn="just">
              <a:spcAft>
                <a:spcPts val="600"/>
              </a:spcAft>
              <a:buNone/>
            </a:pPr>
            <a:endParaRPr lang="cs-CZ" dirty="0"/>
          </a:p>
          <a:p>
            <a:pPr marL="0" lvl="0" indent="0" algn="just">
              <a:spcAft>
                <a:spcPts val="600"/>
              </a:spcAft>
              <a:buNone/>
            </a:pPr>
            <a:endParaRPr lang="cs-CZ" dirty="0"/>
          </a:p>
        </p:txBody>
      </p:sp>
      <p:sp>
        <p:nvSpPr>
          <p:cNvPr id="8" name="Zástupný symbol pro číslo snímku 7"/>
          <p:cNvSpPr>
            <a:spLocks noGrp="1"/>
          </p:cNvSpPr>
          <p:nvPr>
            <p:ph type="sldNum" sz="quarter" idx="12"/>
          </p:nvPr>
        </p:nvSpPr>
        <p:spPr>
          <a:xfrm>
            <a:off x="6876256" y="6381328"/>
            <a:ext cx="2133600" cy="365125"/>
          </a:xfrm>
        </p:spPr>
        <p:txBody>
          <a:bodyPr/>
          <a:lstStyle/>
          <a:p>
            <a:fld id="{937F1097-7812-42B7-B597-D0D668573878}" type="slidenum">
              <a:rPr lang="cs-CZ" smtClean="0"/>
              <a:pPr/>
              <a:t>4</a:t>
            </a:fld>
            <a:endParaRPr lang="cs-CZ" dirty="0"/>
          </a:p>
        </p:txBody>
      </p:sp>
      <p:pic>
        <p:nvPicPr>
          <p:cNvPr id="5" name="Obrázek 4">
            <a:extLst>
              <a:ext uri="{FF2B5EF4-FFF2-40B4-BE49-F238E27FC236}">
                <a16:creationId xmlns="" xmlns:a16="http://schemas.microsoft.com/office/drawing/2014/main" id="{D908CAE9-D0A5-4F01-BFE0-4254C8D9D38E}"/>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0484" y="71476"/>
            <a:ext cx="5760720" cy="949960"/>
          </a:xfrm>
          <a:prstGeom prst="rect">
            <a:avLst/>
          </a:prstGeom>
        </p:spPr>
      </p:pic>
    </p:spTree>
    <p:extLst>
      <p:ext uri="{BB962C8B-B14F-4D97-AF65-F5344CB8AC3E}">
        <p14:creationId xmlns:p14="http://schemas.microsoft.com/office/powerpoint/2010/main" val="3506073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836712"/>
            <a:ext cx="8229600" cy="780331"/>
          </a:xfrm>
        </p:spPr>
        <p:txBody>
          <a:bodyPr>
            <a:normAutofit/>
          </a:bodyPr>
          <a:lstStyle/>
          <a:p>
            <a:pPr algn="l"/>
            <a:r>
              <a:rPr lang="cs-CZ" sz="3200" b="1" dirty="0">
                <a:solidFill>
                  <a:srgbClr val="008000"/>
                </a:solidFill>
              </a:rPr>
              <a:t>Oprávnění žadatelé</a:t>
            </a:r>
          </a:p>
        </p:txBody>
      </p:sp>
      <p:sp>
        <p:nvSpPr>
          <p:cNvPr id="7" name="Podnadpis 6"/>
          <p:cNvSpPr>
            <a:spLocks noGrp="1"/>
          </p:cNvSpPr>
          <p:nvPr>
            <p:ph idx="1"/>
          </p:nvPr>
        </p:nvSpPr>
        <p:spPr>
          <a:xfrm>
            <a:off x="467544" y="1761060"/>
            <a:ext cx="8208912" cy="621220"/>
          </a:xfrm>
        </p:spPr>
        <p:txBody>
          <a:bodyPr>
            <a:normAutofit/>
          </a:bodyPr>
          <a:lstStyle/>
          <a:p>
            <a:pPr lvl="0">
              <a:buFont typeface="Wingdings" panose="05000000000000000000" pitchFamily="2" charset="2"/>
              <a:buChar char="Ø"/>
            </a:pPr>
            <a:r>
              <a:rPr lang="cs-CZ" sz="3400" dirty="0"/>
              <a:t>Obec nebo svazek obcí</a:t>
            </a:r>
          </a:p>
          <a:p>
            <a:pPr lvl="0">
              <a:buFont typeface="Wingdings" panose="05000000000000000000" pitchFamily="2" charset="2"/>
              <a:buChar char="Ø"/>
            </a:pPr>
            <a:endParaRPr lang="cs-CZ" sz="3400" dirty="0"/>
          </a:p>
          <a:p>
            <a:pPr marL="0" indent="0" algn="l">
              <a:buNone/>
            </a:pPr>
            <a:endParaRPr lang="cs-CZ" dirty="0">
              <a:solidFill>
                <a:srgbClr val="FF0000"/>
              </a:solidFill>
            </a:endParaRPr>
          </a:p>
        </p:txBody>
      </p:sp>
      <p:sp>
        <p:nvSpPr>
          <p:cNvPr id="8" name="Zástupný symbol pro číslo snímku 7"/>
          <p:cNvSpPr>
            <a:spLocks noGrp="1"/>
          </p:cNvSpPr>
          <p:nvPr>
            <p:ph type="sldNum" sz="quarter" idx="12"/>
          </p:nvPr>
        </p:nvSpPr>
        <p:spPr>
          <a:xfrm>
            <a:off x="6876256" y="6381328"/>
            <a:ext cx="2133600" cy="365125"/>
          </a:xfrm>
        </p:spPr>
        <p:txBody>
          <a:bodyPr/>
          <a:lstStyle/>
          <a:p>
            <a:fld id="{937F1097-7812-42B7-B597-D0D668573878}" type="slidenum">
              <a:rPr lang="cs-CZ" smtClean="0"/>
              <a:pPr/>
              <a:t>5</a:t>
            </a:fld>
            <a:endParaRPr lang="cs-CZ" dirty="0"/>
          </a:p>
        </p:txBody>
      </p:sp>
      <p:pic>
        <p:nvPicPr>
          <p:cNvPr id="5" name="Obrázek 4">
            <a:extLst>
              <a:ext uri="{FF2B5EF4-FFF2-40B4-BE49-F238E27FC236}">
                <a16:creationId xmlns="" xmlns:a16="http://schemas.microsoft.com/office/drawing/2014/main" id="{E109CD93-6C6E-4381-A1FC-A83F0868E76E}"/>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0484" y="71476"/>
            <a:ext cx="5760720" cy="949960"/>
          </a:xfrm>
          <a:prstGeom prst="rect">
            <a:avLst/>
          </a:prstGeom>
        </p:spPr>
      </p:pic>
      <p:pic>
        <p:nvPicPr>
          <p:cNvPr id="2050" name="Picture 2" descr="Fontána na prostranství v business centru River City Prague :: Pražské kašny a fontány">
            <a:extLst>
              <a:ext uri="{FF2B5EF4-FFF2-40B4-BE49-F238E27FC236}">
                <a16:creationId xmlns="" xmlns:a16="http://schemas.microsoft.com/office/drawing/2014/main" id="{057C7D38-0D0D-49C4-BA21-6F6CCBD922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9912" y="2835634"/>
            <a:ext cx="3487662" cy="26126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1635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9999" y="1136700"/>
            <a:ext cx="8229600" cy="785415"/>
          </a:xfrm>
        </p:spPr>
        <p:txBody>
          <a:bodyPr>
            <a:normAutofit/>
          </a:bodyPr>
          <a:lstStyle/>
          <a:p>
            <a:pPr algn="l"/>
            <a:r>
              <a:rPr lang="cs-CZ" sz="3200" b="1" dirty="0">
                <a:solidFill>
                  <a:srgbClr val="008000"/>
                </a:solidFill>
              </a:rPr>
              <a:t>Kritéria přijatelnosti</a:t>
            </a:r>
          </a:p>
        </p:txBody>
      </p:sp>
      <p:sp>
        <p:nvSpPr>
          <p:cNvPr id="7" name="Podnadpis 6"/>
          <p:cNvSpPr>
            <a:spLocks noGrp="1"/>
          </p:cNvSpPr>
          <p:nvPr>
            <p:ph idx="1"/>
          </p:nvPr>
        </p:nvSpPr>
        <p:spPr>
          <a:xfrm>
            <a:off x="467544" y="1761059"/>
            <a:ext cx="8208912" cy="4481337"/>
          </a:xfrm>
        </p:spPr>
        <p:txBody>
          <a:bodyPr>
            <a:normAutofit fontScale="47500" lnSpcReduction="20000"/>
          </a:bodyPr>
          <a:lstStyle/>
          <a:p>
            <a:pPr algn="just">
              <a:buFont typeface="Wingdings" panose="05000000000000000000" pitchFamily="2" charset="2"/>
              <a:buChar char="ü"/>
            </a:pPr>
            <a:endParaRPr lang="cs-CZ" sz="2800" dirty="0"/>
          </a:p>
          <a:p>
            <a:pPr lvl="0"/>
            <a:r>
              <a:rPr lang="cs-CZ" sz="3400" dirty="0"/>
              <a:t>Výdaje jsou způsobilé pro podporu, jsou-li příslušné projekty prováděny v souladu s plány rozvoje obcí a vesnic ve venkovských oblastech a jejich základních služeb a jsou-li v souladu s příslušnou strategií místního rozvoje</a:t>
            </a:r>
          </a:p>
          <a:p>
            <a:pPr lvl="0"/>
            <a:r>
              <a:rPr lang="cs-CZ" sz="3400" dirty="0"/>
              <a:t>Veřejné prostranství musí být součástí intravilánu obce</a:t>
            </a:r>
          </a:p>
          <a:p>
            <a:pPr lvl="0"/>
            <a:r>
              <a:rPr lang="cs-CZ" sz="3400" dirty="0"/>
              <a:t>Projekt nesmí zakládat veřejnou podporu dle čl. 107 odst. 1 SFEU (viz kapitola 1, písmeno mm))</a:t>
            </a:r>
          </a:p>
          <a:p>
            <a:pPr lvl="0"/>
            <a:r>
              <a:rPr lang="cs-CZ" sz="3400" dirty="0"/>
              <a:t>Předmět dotace musí být budován, případně pořízen ve veřejném zájmu, musí být veřejně přístupný a v rámci lhůty vázanosti projektu na účel nesmí být jeho užívání zpoplatněno</a:t>
            </a:r>
          </a:p>
          <a:p>
            <a:pPr lvl="0"/>
            <a:r>
              <a:rPr lang="cs-CZ" sz="3400" dirty="0"/>
              <a:t>Nezpůsobilými výdaji jsou nástupiště zastávek veřejné dopravy, nákup/výsadba a ošetřování dřevin a nová výstavba pomníků</a:t>
            </a:r>
          </a:p>
          <a:p>
            <a:pPr lvl="0"/>
            <a:r>
              <a:rPr lang="cs-CZ" sz="3400" dirty="0"/>
              <a:t>Přípustné způsoby uspořádání právních vztahů k nemovitostem, na kterých jsou realizovány stavební výdaje, jsou: vlastnictví, spoluvlastnictví s min. 50% spoluvlastnickým podílem, věcné břemeno a právo stavby</a:t>
            </a:r>
          </a:p>
          <a:p>
            <a:pPr lvl="0"/>
            <a:r>
              <a:rPr lang="cs-CZ" sz="3400" dirty="0"/>
              <a:t>Předmětem podpory jsou veřejná prostranství: náměstí, návsi, tržiště a dále navazující prostranství obecního úřadu, pošty, kostela, hřbitova, železniční stanice a nebo dalších objektů občanské vybavenosti. Navazující prostranství dalších objektů občanské vybavenosti lze podpořit za podmínky, že jsou tyto objekty ve vlastnictví obce.</a:t>
            </a:r>
          </a:p>
          <a:p>
            <a:pPr lvl="0"/>
            <a:endParaRPr lang="cs-CZ" b="1" dirty="0"/>
          </a:p>
          <a:p>
            <a:pPr lvl="0"/>
            <a:endParaRPr lang="cs-CZ" b="1" dirty="0"/>
          </a:p>
          <a:p>
            <a:pPr lvl="0"/>
            <a:endParaRPr lang="cs-CZ" b="1" dirty="0"/>
          </a:p>
          <a:p>
            <a:pPr marL="0" lvl="0" indent="0">
              <a:buNone/>
            </a:pPr>
            <a:endParaRPr lang="cs-CZ" sz="2000" dirty="0"/>
          </a:p>
          <a:p>
            <a:pPr marL="0" indent="0" algn="l">
              <a:buNone/>
            </a:pPr>
            <a:endParaRPr lang="cs-CZ" dirty="0">
              <a:solidFill>
                <a:srgbClr val="FF0000"/>
              </a:solidFill>
            </a:endParaRPr>
          </a:p>
        </p:txBody>
      </p:sp>
      <p:sp>
        <p:nvSpPr>
          <p:cNvPr id="8" name="Zástupný symbol pro číslo snímku 7"/>
          <p:cNvSpPr>
            <a:spLocks noGrp="1"/>
          </p:cNvSpPr>
          <p:nvPr>
            <p:ph type="sldNum" sz="quarter" idx="12"/>
          </p:nvPr>
        </p:nvSpPr>
        <p:spPr>
          <a:xfrm>
            <a:off x="6876256" y="6381328"/>
            <a:ext cx="2133600" cy="365125"/>
          </a:xfrm>
        </p:spPr>
        <p:txBody>
          <a:bodyPr/>
          <a:lstStyle/>
          <a:p>
            <a:fld id="{937F1097-7812-42B7-B597-D0D668573878}" type="slidenum">
              <a:rPr lang="cs-CZ" smtClean="0"/>
              <a:pPr/>
              <a:t>6</a:t>
            </a:fld>
            <a:endParaRPr lang="cs-CZ" dirty="0"/>
          </a:p>
        </p:txBody>
      </p:sp>
      <p:pic>
        <p:nvPicPr>
          <p:cNvPr id="5" name="Obrázek 4">
            <a:extLst>
              <a:ext uri="{FF2B5EF4-FFF2-40B4-BE49-F238E27FC236}">
                <a16:creationId xmlns="" xmlns:a16="http://schemas.microsoft.com/office/drawing/2014/main" id="{AA7DD4B3-C3C2-4820-92CC-9F9AFB4C8E59}"/>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0484" y="71476"/>
            <a:ext cx="5760720" cy="949960"/>
          </a:xfrm>
          <a:prstGeom prst="rect">
            <a:avLst/>
          </a:prstGeom>
        </p:spPr>
      </p:pic>
    </p:spTree>
    <p:extLst>
      <p:ext uri="{BB962C8B-B14F-4D97-AF65-F5344CB8AC3E}">
        <p14:creationId xmlns:p14="http://schemas.microsoft.com/office/powerpoint/2010/main" val="192050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odnadpis 6"/>
          <p:cNvSpPr>
            <a:spLocks noGrp="1"/>
          </p:cNvSpPr>
          <p:nvPr>
            <p:ph idx="1"/>
          </p:nvPr>
        </p:nvSpPr>
        <p:spPr>
          <a:xfrm>
            <a:off x="467544" y="1700808"/>
            <a:ext cx="8208912" cy="4541588"/>
          </a:xfrm>
        </p:spPr>
        <p:txBody>
          <a:bodyPr>
            <a:normAutofit/>
          </a:bodyPr>
          <a:lstStyle/>
          <a:p>
            <a:pPr>
              <a:buFont typeface="Wingdings" panose="05000000000000000000" pitchFamily="2" charset="2"/>
              <a:buChar char="v"/>
            </a:pPr>
            <a:r>
              <a:rPr lang="cs-CZ" sz="2000" dirty="0"/>
              <a:t>vytváření/rekonstrukce veřejných prostranství obce zejména úprava povrchů (včetně zatravnění), osvětlení, oplocení a venkovní mobiliář (lavičky, venkovní stoly, odpadkové koše, veřejné WC, psí záchody, stojany na kola, zábradlí, úřední desky, informační panely, orientační mapy, plakátovací plochy, rozcestníky, pomníky, přístřešky do 25 m2 zastavěné plochy)</a:t>
            </a:r>
          </a:p>
          <a:p>
            <a:pPr>
              <a:buFont typeface="Wingdings" panose="05000000000000000000" pitchFamily="2" charset="2"/>
              <a:buChar char="v"/>
            </a:pPr>
            <a:r>
              <a:rPr lang="cs-CZ" sz="2000" dirty="0"/>
              <a:t>vytváření/doplnění solitérních prvků sloužících k dotvoření celkového charakteru veřejného prostranství - herní a vodní prvky (kašny, fontány, pítka a ptačí napajedla či koupadla) </a:t>
            </a:r>
          </a:p>
          <a:p>
            <a:pPr>
              <a:buFont typeface="Wingdings" panose="05000000000000000000" pitchFamily="2" charset="2"/>
              <a:buChar char="v"/>
            </a:pPr>
            <a:r>
              <a:rPr lang="cs-CZ" sz="2000" dirty="0"/>
              <a:t>doplňující výdaje jako součást projektu (parkoviště, odstavné a manipulační plochy) - tvoří maximálně 30% projektu</a:t>
            </a:r>
          </a:p>
          <a:p>
            <a:pPr>
              <a:buFont typeface="Wingdings" panose="05000000000000000000" pitchFamily="2" charset="2"/>
              <a:buChar char="v"/>
            </a:pPr>
            <a:r>
              <a:rPr lang="cs-CZ" sz="2000" dirty="0"/>
              <a:t>nákup nemovitosti </a:t>
            </a:r>
            <a:endParaRPr lang="cs-CZ" sz="2000" b="1" dirty="0"/>
          </a:p>
          <a:p>
            <a:pPr marL="0" indent="0">
              <a:buNone/>
            </a:pPr>
            <a:endParaRPr lang="cs-CZ" dirty="0"/>
          </a:p>
          <a:p>
            <a:pPr marL="0" indent="0">
              <a:buNone/>
            </a:pPr>
            <a:endParaRPr lang="cs-CZ" dirty="0"/>
          </a:p>
          <a:p>
            <a:pPr marL="0" indent="0" algn="just">
              <a:buNone/>
            </a:pPr>
            <a:endParaRPr lang="cs-CZ" b="1" dirty="0"/>
          </a:p>
          <a:p>
            <a:pPr marL="0" indent="0" algn="just">
              <a:buNone/>
            </a:pPr>
            <a:endParaRPr lang="cs-CZ" b="1" dirty="0"/>
          </a:p>
          <a:p>
            <a:pPr marL="0" indent="0" algn="just">
              <a:buNone/>
            </a:pPr>
            <a:endParaRPr lang="cs-CZ" b="1" dirty="0"/>
          </a:p>
        </p:txBody>
      </p:sp>
      <p:sp>
        <p:nvSpPr>
          <p:cNvPr id="8" name="Zástupný symbol pro číslo snímku 7"/>
          <p:cNvSpPr>
            <a:spLocks noGrp="1"/>
          </p:cNvSpPr>
          <p:nvPr>
            <p:ph type="sldNum" sz="quarter" idx="12"/>
          </p:nvPr>
        </p:nvSpPr>
        <p:spPr>
          <a:xfrm>
            <a:off x="6876256" y="6381328"/>
            <a:ext cx="2133600" cy="365125"/>
          </a:xfrm>
        </p:spPr>
        <p:txBody>
          <a:bodyPr/>
          <a:lstStyle/>
          <a:p>
            <a:fld id="{937F1097-7812-42B7-B597-D0D668573878}" type="slidenum">
              <a:rPr lang="cs-CZ" smtClean="0"/>
              <a:pPr/>
              <a:t>7</a:t>
            </a:fld>
            <a:endParaRPr lang="cs-CZ" dirty="0"/>
          </a:p>
        </p:txBody>
      </p:sp>
      <p:pic>
        <p:nvPicPr>
          <p:cNvPr id="5" name="Obrázek 4">
            <a:extLst>
              <a:ext uri="{FF2B5EF4-FFF2-40B4-BE49-F238E27FC236}">
                <a16:creationId xmlns="" xmlns:a16="http://schemas.microsoft.com/office/drawing/2014/main" id="{55686D0F-6037-4ECC-8D1E-CC72771366B9}"/>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0484" y="71476"/>
            <a:ext cx="5760720" cy="949960"/>
          </a:xfrm>
          <a:prstGeom prst="rect">
            <a:avLst/>
          </a:prstGeom>
        </p:spPr>
      </p:pic>
      <p:sp>
        <p:nvSpPr>
          <p:cNvPr id="3" name="Nadpis 2">
            <a:extLst>
              <a:ext uri="{FF2B5EF4-FFF2-40B4-BE49-F238E27FC236}">
                <a16:creationId xmlns="" xmlns:a16="http://schemas.microsoft.com/office/drawing/2014/main" id="{5D68B7DA-37FE-4C6E-9CC9-68443D1CCF72}"/>
              </a:ext>
            </a:extLst>
          </p:cNvPr>
          <p:cNvSpPr>
            <a:spLocks noGrp="1"/>
          </p:cNvSpPr>
          <p:nvPr>
            <p:ph type="title"/>
          </p:nvPr>
        </p:nvSpPr>
        <p:spPr/>
        <p:txBody>
          <a:bodyPr>
            <a:normAutofit/>
          </a:bodyPr>
          <a:lstStyle/>
          <a:p>
            <a:pPr algn="l"/>
            <a:r>
              <a:rPr lang="cs-CZ" sz="2800" dirty="0"/>
              <a:t/>
            </a:r>
            <a:br>
              <a:rPr lang="cs-CZ" sz="2800" dirty="0"/>
            </a:br>
            <a:r>
              <a:rPr lang="cs-CZ" sz="2800" b="1" dirty="0">
                <a:solidFill>
                  <a:srgbClr val="008000"/>
                </a:solidFill>
              </a:rPr>
              <a:t>Způsobilé výdaje</a:t>
            </a:r>
          </a:p>
        </p:txBody>
      </p:sp>
    </p:spTree>
    <p:extLst>
      <p:ext uri="{BB962C8B-B14F-4D97-AF65-F5344CB8AC3E}">
        <p14:creationId xmlns:p14="http://schemas.microsoft.com/office/powerpoint/2010/main" val="2099523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836713"/>
            <a:ext cx="8229600" cy="576064"/>
          </a:xfrm>
        </p:spPr>
        <p:txBody>
          <a:bodyPr>
            <a:normAutofit fontScale="90000"/>
          </a:bodyPr>
          <a:lstStyle/>
          <a:p>
            <a:pPr algn="l"/>
            <a:r>
              <a:rPr lang="cs-CZ" sz="3200" b="1" dirty="0">
                <a:solidFill>
                  <a:srgbClr val="008000"/>
                </a:solidFill>
              </a:rPr>
              <a:t>Preferenční kritérium -  výše výdajů</a:t>
            </a:r>
          </a:p>
        </p:txBody>
      </p:sp>
      <p:sp>
        <p:nvSpPr>
          <p:cNvPr id="8" name="Zástupný symbol pro číslo snímku 7"/>
          <p:cNvSpPr>
            <a:spLocks noGrp="1"/>
          </p:cNvSpPr>
          <p:nvPr>
            <p:ph type="sldNum" sz="quarter" idx="12"/>
          </p:nvPr>
        </p:nvSpPr>
        <p:spPr>
          <a:xfrm>
            <a:off x="6876256" y="6381328"/>
            <a:ext cx="2133600" cy="365125"/>
          </a:xfrm>
        </p:spPr>
        <p:txBody>
          <a:bodyPr/>
          <a:lstStyle/>
          <a:p>
            <a:fld id="{937F1097-7812-42B7-B597-D0D668573878}" type="slidenum">
              <a:rPr lang="cs-CZ" smtClean="0"/>
              <a:pPr/>
              <a:t>8</a:t>
            </a:fld>
            <a:endParaRPr lang="cs-CZ" dirty="0"/>
          </a:p>
        </p:txBody>
      </p:sp>
      <p:pic>
        <p:nvPicPr>
          <p:cNvPr id="5" name="Obrázek 4">
            <a:extLst>
              <a:ext uri="{FF2B5EF4-FFF2-40B4-BE49-F238E27FC236}">
                <a16:creationId xmlns="" xmlns:a16="http://schemas.microsoft.com/office/drawing/2014/main" id="{7A20CDAC-65F7-444C-B6B3-829F9E1D6829}"/>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0484" y="71476"/>
            <a:ext cx="5760720" cy="949960"/>
          </a:xfrm>
          <a:prstGeom prst="rect">
            <a:avLst/>
          </a:prstGeom>
        </p:spPr>
      </p:pic>
      <p:pic>
        <p:nvPicPr>
          <p:cNvPr id="9" name="Zástupný obsah 8">
            <a:extLst>
              <a:ext uri="{FF2B5EF4-FFF2-40B4-BE49-F238E27FC236}">
                <a16:creationId xmlns="" xmlns:a16="http://schemas.microsoft.com/office/drawing/2014/main" id="{00F02EBC-512C-44C1-A94B-92C1D18E59F2}"/>
              </a:ext>
            </a:extLst>
          </p:cNvPr>
          <p:cNvPicPr>
            <a:picLocks noGrp="1" noChangeAspect="1"/>
          </p:cNvPicPr>
          <p:nvPr>
            <p:ph idx="1"/>
          </p:nvPr>
        </p:nvPicPr>
        <p:blipFill rotWithShape="1">
          <a:blip r:embed="rId3"/>
          <a:srcRect l="51751" t="28130" r="8875" b="17411"/>
          <a:stretch/>
        </p:blipFill>
        <p:spPr>
          <a:xfrm>
            <a:off x="539552" y="1407977"/>
            <a:ext cx="7416824" cy="2885120"/>
          </a:xfrm>
        </p:spPr>
      </p:pic>
    </p:spTree>
    <p:extLst>
      <p:ext uri="{BB962C8B-B14F-4D97-AF65-F5344CB8AC3E}">
        <p14:creationId xmlns:p14="http://schemas.microsoft.com/office/powerpoint/2010/main" val="465907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836712"/>
            <a:ext cx="8229600" cy="792087"/>
          </a:xfrm>
        </p:spPr>
        <p:txBody>
          <a:bodyPr>
            <a:noAutofit/>
          </a:bodyPr>
          <a:lstStyle/>
          <a:p>
            <a:pPr algn="l"/>
            <a:r>
              <a:rPr lang="cs-CZ" sz="3200" b="1" dirty="0">
                <a:solidFill>
                  <a:srgbClr val="008000"/>
                </a:solidFill>
              </a:rPr>
              <a:t>Preferenční kritéria  </a:t>
            </a:r>
            <a:endParaRPr lang="cs-CZ" sz="3200" dirty="0">
              <a:solidFill>
                <a:srgbClr val="008000"/>
              </a:solidFill>
            </a:endParaRPr>
          </a:p>
        </p:txBody>
      </p:sp>
      <p:sp>
        <p:nvSpPr>
          <p:cNvPr id="7" name="Podnadpis 6"/>
          <p:cNvSpPr>
            <a:spLocks noGrp="1"/>
          </p:cNvSpPr>
          <p:nvPr>
            <p:ph idx="1"/>
          </p:nvPr>
        </p:nvSpPr>
        <p:spPr>
          <a:xfrm>
            <a:off x="467544" y="1529408"/>
            <a:ext cx="8208912" cy="5067945"/>
          </a:xfrm>
        </p:spPr>
        <p:txBody>
          <a:bodyPr>
            <a:normAutofit fontScale="47500" lnSpcReduction="20000"/>
          </a:bodyPr>
          <a:lstStyle/>
          <a:p>
            <a:pPr marL="0" indent="0">
              <a:buNone/>
            </a:pPr>
            <a:endParaRPr lang="cs-CZ" b="1" dirty="0"/>
          </a:p>
          <a:p>
            <a:pPr marL="0" indent="0">
              <a:buNone/>
            </a:pPr>
            <a:r>
              <a:rPr lang="cs-CZ" b="1" dirty="0"/>
              <a:t>Projekt zahrnuje vytvoření/doplnění solitérního nebo herního prvku.</a:t>
            </a:r>
          </a:p>
          <a:p>
            <a:pPr marL="0" indent="0">
              <a:buNone/>
            </a:pPr>
            <a:r>
              <a:rPr lang="cs-CZ" dirty="0"/>
              <a:t>Hodnocení se provádí na základě údajů, které žadatel uvedl do Žádosti o dotaci. Kontrola se provádí na základě údajů, které žadatel uvedl do Hlášení o změnách, Žádosti o platbu a kontrolou na místě.1) Dojde ke vzniku nových produktů a nových podnikatelských aktivit </a:t>
            </a:r>
          </a:p>
          <a:p>
            <a:pPr marL="0" indent="0">
              <a:buNone/>
            </a:pPr>
            <a:endParaRPr lang="cs-CZ" dirty="0"/>
          </a:p>
          <a:p>
            <a:pPr marL="0" indent="0">
              <a:buNone/>
            </a:pPr>
            <a:r>
              <a:rPr lang="cs-CZ" b="1" dirty="0"/>
              <a:t>Projekt zahrnuje ekologická řešení: </a:t>
            </a:r>
          </a:p>
          <a:p>
            <a:pPr marL="0" indent="0">
              <a:buNone/>
            </a:pPr>
            <a:r>
              <a:rPr lang="cs-CZ" dirty="0"/>
              <a:t>a) využití recyklovaných materiálů</a:t>
            </a:r>
          </a:p>
          <a:p>
            <a:pPr marL="0" indent="0">
              <a:buNone/>
            </a:pPr>
            <a:r>
              <a:rPr lang="cs-CZ" dirty="0"/>
              <a:t>b) projekt zahrnuje zádržný systém srážkových vod, tím se rozumí pouze povrchová terénní úprava na svod vody - pouze taková, která neodvádí vodu do kanalizačního systému</a:t>
            </a:r>
          </a:p>
          <a:p>
            <a:pPr marL="0" indent="0">
              <a:buNone/>
            </a:pPr>
            <a:r>
              <a:rPr lang="cs-CZ" dirty="0"/>
              <a:t>c) projekt zahrnuje spotřebiče čerpající elektrickou energii výhradně z obnovitelných zdrojů (např. solární svítidla, u kterých je vyloučeno napojení na konvenční elektrickou síť)</a:t>
            </a:r>
          </a:p>
          <a:p>
            <a:pPr marL="0" indent="0">
              <a:buNone/>
            </a:pPr>
            <a:r>
              <a:rPr lang="cs-CZ" dirty="0"/>
              <a:t>d) projekt zahrnuje instalaci solárního panelu/větrné elektrárny - k výrobě elektrické energie, který je napojen do sítě (upozornění: v tomto případě nejde o způsobilý výdaj projektu)</a:t>
            </a:r>
          </a:p>
          <a:p>
            <a:pPr marL="0" indent="0">
              <a:buNone/>
            </a:pPr>
            <a:r>
              <a:rPr lang="cs-CZ" dirty="0"/>
              <a:t>d) projekt zahrnuje instalaci odpadkových košů pro tříděný odpad, a to minimálně: žlutý koš (plasty), modrý (papír), zelený (sklo)</a:t>
            </a:r>
          </a:p>
          <a:p>
            <a:pPr marL="0" indent="0">
              <a:buNone/>
            </a:pPr>
            <a:r>
              <a:rPr lang="cs-CZ" dirty="0"/>
              <a:t>e) projekt zahrnuje instalaci nabíjecího stojanu pro elektrokola</a:t>
            </a:r>
          </a:p>
          <a:p>
            <a:pPr marL="0" indent="0">
              <a:buNone/>
            </a:pPr>
            <a:r>
              <a:rPr lang="cs-CZ" dirty="0"/>
              <a:t>Hodnocení se provádí na základě údajů, které žadatel uvedl do Žádosti o dotaci a případné nepovinné přílohy. Kontrola se provádí ze Žádosti o dotaci, ze Žádosti o platbu a kontrolou na místě. Žadatel musí kritérium plnit po celou dobu vázanosti projektu na účel. Žadatel uvede závazek ke splnění inovačního přístupu do Žádosti o dotaci a dokumenty o splnění doloží společně se Žádostí o platbu.</a:t>
            </a:r>
          </a:p>
          <a:p>
            <a:pPr marL="0" indent="0" algn="l">
              <a:buNone/>
            </a:pPr>
            <a:endParaRPr lang="cs-CZ" dirty="0"/>
          </a:p>
        </p:txBody>
      </p:sp>
      <p:sp>
        <p:nvSpPr>
          <p:cNvPr id="8" name="Zástupný symbol pro číslo snímku 7"/>
          <p:cNvSpPr>
            <a:spLocks noGrp="1"/>
          </p:cNvSpPr>
          <p:nvPr>
            <p:ph type="sldNum" sz="quarter" idx="12"/>
          </p:nvPr>
        </p:nvSpPr>
        <p:spPr>
          <a:xfrm>
            <a:off x="6876256" y="6381328"/>
            <a:ext cx="2133600" cy="365125"/>
          </a:xfrm>
        </p:spPr>
        <p:txBody>
          <a:bodyPr/>
          <a:lstStyle/>
          <a:p>
            <a:fld id="{937F1097-7812-42B7-B597-D0D668573878}" type="slidenum">
              <a:rPr lang="cs-CZ" smtClean="0"/>
              <a:pPr/>
              <a:t>9</a:t>
            </a:fld>
            <a:endParaRPr lang="cs-CZ" dirty="0"/>
          </a:p>
        </p:txBody>
      </p:sp>
      <p:pic>
        <p:nvPicPr>
          <p:cNvPr id="5" name="Obrázek 4">
            <a:extLst>
              <a:ext uri="{FF2B5EF4-FFF2-40B4-BE49-F238E27FC236}">
                <a16:creationId xmlns="" xmlns:a16="http://schemas.microsoft.com/office/drawing/2014/main" id="{5FC4687F-1337-4A3F-91A7-40F59137D63C}"/>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0484" y="71476"/>
            <a:ext cx="5760720" cy="949960"/>
          </a:xfrm>
          <a:prstGeom prst="rect">
            <a:avLst/>
          </a:prstGeom>
        </p:spPr>
      </p:pic>
    </p:spTree>
    <p:extLst>
      <p:ext uri="{BB962C8B-B14F-4D97-AF65-F5344CB8AC3E}">
        <p14:creationId xmlns:p14="http://schemas.microsoft.com/office/powerpoint/2010/main" val="2222262973"/>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2585</TotalTime>
  <Words>924</Words>
  <Application>Microsoft Office PowerPoint</Application>
  <PresentationFormat>Předvádění na obrazovce (4:3)</PresentationFormat>
  <Paragraphs>102</Paragraphs>
  <Slides>13</Slides>
  <Notes>0</Notes>
  <HiddenSlides>0</HiddenSlides>
  <MMClips>0</MMClips>
  <ScaleCrop>false</ScaleCrop>
  <HeadingPairs>
    <vt:vector size="4" baseType="variant">
      <vt:variant>
        <vt:lpstr>Motiv</vt:lpstr>
      </vt:variant>
      <vt:variant>
        <vt:i4>1</vt:i4>
      </vt:variant>
      <vt:variant>
        <vt:lpstr>Nadpisy snímků</vt:lpstr>
      </vt:variant>
      <vt:variant>
        <vt:i4>13</vt:i4>
      </vt:variant>
    </vt:vector>
  </HeadingPairs>
  <TitlesOfParts>
    <vt:vector size="14" baseType="lpstr">
      <vt:lpstr>Motiv sady Office</vt:lpstr>
      <vt:lpstr>  Seminář pro žadatele Výzva MAS č.4 k předkládání Žádostí o podporu v rámci operace  19.2.1. Programu rozvoje venkova na období 2014 – 2020     </vt:lpstr>
      <vt:lpstr> Program semináře</vt:lpstr>
      <vt:lpstr> Představení Fische 4</vt:lpstr>
      <vt:lpstr> Základní specifikace výzvy</vt:lpstr>
      <vt:lpstr>Oprávnění žadatelé</vt:lpstr>
      <vt:lpstr>Kritéria přijatelnosti</vt:lpstr>
      <vt:lpstr> Způsobilé výdaje</vt:lpstr>
      <vt:lpstr>Preferenční kritérium -  výše výdajů</vt:lpstr>
      <vt:lpstr>Preferenční kritéria  </vt:lpstr>
      <vt:lpstr>Žádost o podporu – podání prostřednictvím PF</vt:lpstr>
      <vt:lpstr>Žádost o podporu – podání prostřednictvím PF</vt:lpstr>
      <vt:lpstr>Přílohy k žádosti</vt:lpstr>
      <vt:lpstr>Děkuji za pozornost.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dc:creator>
  <cp:lastModifiedBy>Kudrna</cp:lastModifiedBy>
  <cp:revision>251</cp:revision>
  <cp:lastPrinted>2017-06-29T05:16:13Z</cp:lastPrinted>
  <dcterms:created xsi:type="dcterms:W3CDTF">2015-01-28T12:34:24Z</dcterms:created>
  <dcterms:modified xsi:type="dcterms:W3CDTF">2021-06-10T12:08:31Z</dcterms:modified>
</cp:coreProperties>
</file>